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59" r:id="rId2"/>
    <p:sldId id="260"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43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CC"/>
    <a:srgbClr val="990000"/>
    <a:srgbClr val="663300"/>
    <a:srgbClr val="FAF7FF"/>
    <a:srgbClr val="CCFFCC"/>
    <a:srgbClr val="99FF66"/>
    <a:srgbClr val="003300"/>
    <a:srgbClr val="A3B9FF"/>
    <a:srgbClr val="BAE8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7" d="100"/>
          <a:sy n="57" d="100"/>
        </p:scale>
        <p:origin x="2178" y="-102"/>
      </p:cViewPr>
      <p:guideLst>
        <p:guide orient="horz" pos="443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C536D37B-0EC0-48B7-9867-A8F15B6F4782}" type="datetimeFigureOut">
              <a:rPr kumimoji="1" lang="ja-JP" altLang="en-US" smtClean="0"/>
              <a:t>2022/9/5</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A8E03239-FB55-4874-9130-A1F90149C8B5}" type="slidenum">
              <a:rPr kumimoji="1" lang="ja-JP" altLang="en-US" smtClean="0"/>
              <a:t>‹#›</a:t>
            </a:fld>
            <a:endParaRPr kumimoji="1" lang="ja-JP" altLang="en-US"/>
          </a:p>
        </p:txBody>
      </p:sp>
    </p:spTree>
    <p:extLst>
      <p:ext uri="{BB962C8B-B14F-4D97-AF65-F5344CB8AC3E}">
        <p14:creationId xmlns:p14="http://schemas.microsoft.com/office/powerpoint/2010/main" val="18146342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1</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2</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2022/9/5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462423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2022/9/5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182955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73264"/>
            <a:ext cx="3357563" cy="1220822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2022/9/5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7597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2022/9/5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911902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2022/9/5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185741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2022/9/5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781544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1"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1A8DAA4-CAAD-4467-B8F1-BB938B2BA216}" type="datetimeFigureOut">
              <a:rPr kumimoji="1" lang="ja-JP" altLang="en-US" smtClean="0"/>
              <a:t>2022/9/5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669392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1A8DAA4-CAAD-4467-B8F1-BB938B2BA216}" type="datetimeFigureOut">
              <a:rPr kumimoji="1" lang="ja-JP" altLang="en-US" smtClean="0"/>
              <a:t>2022/9/5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05464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1A8DAA4-CAAD-4467-B8F1-BB938B2BA216}" type="datetimeFigureOut">
              <a:rPr kumimoji="1" lang="ja-JP" altLang="en-US" smtClean="0"/>
              <a:t>2022/9/5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949134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8"/>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2022/9/5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19792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2022/9/5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76304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C1A8DAA4-CAAD-4467-B8F1-BB938B2BA216}" type="datetimeFigureOut">
              <a:rPr kumimoji="1" lang="ja-JP" altLang="en-US" smtClean="0"/>
              <a:t>2022/9/5</a:t>
            </a:fld>
            <a:endParaRPr kumimoji="1" lang="ja-JP" altLang="en-US"/>
          </a:p>
        </p:txBody>
      </p:sp>
      <p:sp>
        <p:nvSpPr>
          <p:cNvPr id="5" name="フッター プレースホルダー 4"/>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7"/>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923273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362394" y="147126"/>
            <a:ext cx="6250951" cy="369332"/>
          </a:xfrm>
          <a:prstGeom prst="rect">
            <a:avLst/>
          </a:prstGeom>
          <a:noFill/>
        </p:spPr>
        <p:txBody>
          <a:bodyPr wrap="square" rtlCol="0">
            <a:spAutoFit/>
          </a:bodyPr>
          <a:lstStyle/>
          <a:p>
            <a:r>
              <a:rPr lang="ja-JP" altLang="ja-JP" b="1" dirty="0">
                <a:solidFill>
                  <a:schemeClr val="bg1"/>
                </a:solidFill>
              </a:rPr>
              <a:t>（別添）健康保険組合における理事会、組合会用資料（３－</a:t>
            </a:r>
            <a:r>
              <a:rPr lang="ja-JP" altLang="en-US" b="1" dirty="0">
                <a:solidFill>
                  <a:schemeClr val="bg1"/>
                </a:solidFill>
              </a:rPr>
              <a:t>４</a:t>
            </a:r>
            <a:r>
              <a:rPr lang="ja-JP" altLang="ja-JP" b="1" dirty="0">
                <a:solidFill>
                  <a:schemeClr val="bg1"/>
                </a:solidFill>
              </a:rPr>
              <a:t>）</a:t>
            </a:r>
            <a:endParaRPr lang="ja-JP" altLang="ja-JP" dirty="0">
              <a:solidFill>
                <a:schemeClr val="bg1"/>
              </a:solidFill>
            </a:endParaRPr>
          </a:p>
        </p:txBody>
      </p:sp>
      <p:graphicFrame>
        <p:nvGraphicFramePr>
          <p:cNvPr id="1040" name="表 1039"/>
          <p:cNvGraphicFramePr>
            <a:graphicFrameLocks noGrp="1"/>
          </p:cNvGraphicFramePr>
          <p:nvPr>
            <p:extLst>
              <p:ext uri="{D42A27DB-BD31-4B8C-83A1-F6EECF244321}">
                <p14:modId xmlns:p14="http://schemas.microsoft.com/office/powerpoint/2010/main" val="693729114"/>
              </p:ext>
            </p:extLst>
          </p:nvPr>
        </p:nvGraphicFramePr>
        <p:xfrm>
          <a:off x="784870" y="7221154"/>
          <a:ext cx="5359484" cy="1571414"/>
        </p:xfrm>
        <a:graphic>
          <a:graphicData uri="http://schemas.openxmlformats.org/drawingml/2006/table">
            <a:tbl>
              <a:tblPr firstRow="1" bandRow="1">
                <a:tableStyleId>{5940675A-B579-460E-94D1-54222C63F5DA}</a:tableStyleId>
              </a:tblPr>
              <a:tblGrid>
                <a:gridCol w="1203970">
                  <a:extLst>
                    <a:ext uri="{9D8B030D-6E8A-4147-A177-3AD203B41FA5}">
                      <a16:colId xmlns:a16="http://schemas.microsoft.com/office/drawing/2014/main" val="20000"/>
                    </a:ext>
                  </a:extLst>
                </a:gridCol>
                <a:gridCol w="1783072">
                  <a:extLst>
                    <a:ext uri="{9D8B030D-6E8A-4147-A177-3AD203B41FA5}">
                      <a16:colId xmlns:a16="http://schemas.microsoft.com/office/drawing/2014/main" val="20001"/>
                    </a:ext>
                  </a:extLst>
                </a:gridCol>
                <a:gridCol w="825852">
                  <a:extLst>
                    <a:ext uri="{9D8B030D-6E8A-4147-A177-3AD203B41FA5}">
                      <a16:colId xmlns:a16="http://schemas.microsoft.com/office/drawing/2014/main" val="20002"/>
                    </a:ext>
                  </a:extLst>
                </a:gridCol>
                <a:gridCol w="1546590">
                  <a:extLst>
                    <a:ext uri="{9D8B030D-6E8A-4147-A177-3AD203B41FA5}">
                      <a16:colId xmlns:a16="http://schemas.microsoft.com/office/drawing/2014/main" val="20003"/>
                    </a:ext>
                  </a:extLst>
                </a:gridCol>
              </a:tblGrid>
              <a:tr h="439626">
                <a:tc>
                  <a:txBody>
                    <a:bodyPr/>
                    <a:lstStyle/>
                    <a:p>
                      <a:pPr algn="ctr"/>
                      <a:r>
                        <a:rPr kumimoji="1" lang="ja-JP" altLang="en-US" sz="1200" dirty="0">
                          <a:latin typeface="HGSｺﾞｼｯｸM" panose="020B0600000000000000" pitchFamily="50" charset="-128"/>
                          <a:ea typeface="HGSｺﾞｼｯｸM" panose="020B0600000000000000" pitchFamily="50" charset="-128"/>
                        </a:rPr>
                        <a:t>事 業 所 名</a:t>
                      </a:r>
                    </a:p>
                  </a:txBody>
                  <a:tcPr marL="36000" marR="36000" marT="0" marB="0" anchor="ctr">
                    <a:solidFill>
                      <a:schemeClr val="bg1"/>
                    </a:solidFill>
                  </a:tcPr>
                </a:tc>
                <a:tc gridSpan="3">
                  <a:txBody>
                    <a:bodyPr/>
                    <a:lstStyle/>
                    <a:p>
                      <a:pPr algn="ctr"/>
                      <a:endParaRPr kumimoji="1" lang="en-US" altLang="ja-JP" sz="1200" dirty="0">
                        <a:latin typeface="HGSｺﾞｼｯｸM" panose="020B0600000000000000" pitchFamily="50" charset="-128"/>
                        <a:ea typeface="HGSｺﾞｼｯｸM" panose="020B0600000000000000" pitchFamily="50" charset="-128"/>
                      </a:endParaRPr>
                    </a:p>
                  </a:txBody>
                  <a:tcPr marL="36000" marR="36000" marT="0" marB="0" anchor="c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88564">
                <a:tc>
                  <a:txBody>
                    <a:bodyPr/>
                    <a:lstStyle/>
                    <a:p>
                      <a:pPr algn="ctr"/>
                      <a:r>
                        <a:rPr kumimoji="1" lang="ja-JP" altLang="en-US" sz="1200" dirty="0">
                          <a:latin typeface="HGSｺﾞｼｯｸM" panose="020B0600000000000000" pitchFamily="50" charset="-128"/>
                          <a:ea typeface="HGSｺﾞｼｯｸM" panose="020B0600000000000000" pitchFamily="50" charset="-128"/>
                        </a:rPr>
                        <a:t>ご担当者様</a:t>
                      </a:r>
                      <a:endParaRPr kumimoji="1" lang="en-US" altLang="ja-JP" sz="1200" dirty="0">
                        <a:latin typeface="HGSｺﾞｼｯｸM" panose="020B0600000000000000" pitchFamily="50" charset="-128"/>
                        <a:ea typeface="HGSｺﾞｼｯｸM" panose="020B0600000000000000" pitchFamily="50" charset="-128"/>
                      </a:endParaRPr>
                    </a:p>
                    <a:p>
                      <a:pPr algn="ctr"/>
                      <a:r>
                        <a:rPr kumimoji="1" lang="ja-JP" altLang="en-US" sz="1200" dirty="0">
                          <a:latin typeface="HGSｺﾞｼｯｸM" panose="020B0600000000000000" pitchFamily="50" charset="-128"/>
                          <a:ea typeface="HGSｺﾞｼｯｸM" panose="020B0600000000000000" pitchFamily="50" charset="-128"/>
                        </a:rPr>
                        <a:t>お名前</a:t>
                      </a:r>
                      <a:endParaRPr kumimoji="1" lang="en-US" altLang="ja-JP" sz="1200" dirty="0">
                        <a:latin typeface="HGSｺﾞｼｯｸM" panose="020B0600000000000000" pitchFamily="50" charset="-128"/>
                        <a:ea typeface="HGSｺﾞｼｯｸM" panose="020B0600000000000000" pitchFamily="50" charset="-128"/>
                      </a:endParaRPr>
                    </a:p>
                  </a:txBody>
                  <a:tcPr marL="36000" marR="36000" marT="0" marB="0" anchor="ctr">
                    <a:solidFill>
                      <a:schemeClr val="bg1"/>
                    </a:solidFill>
                  </a:tcPr>
                </a:tc>
                <a:tc>
                  <a:txBody>
                    <a:bodyPr/>
                    <a:lstStyle/>
                    <a:p>
                      <a:pPr algn="r"/>
                      <a:r>
                        <a:rPr kumimoji="1" lang="ja-JP" altLang="en-US" sz="1200" dirty="0">
                          <a:latin typeface="HGSｺﾞｼｯｸM" panose="020B0600000000000000" pitchFamily="50" charset="-128"/>
                          <a:ea typeface="HGSｺﾞｼｯｸM" panose="020B0600000000000000" pitchFamily="50" charset="-128"/>
                        </a:rPr>
                        <a:t>　　　　　　　　　　　　　　　　　　　様</a:t>
                      </a:r>
                    </a:p>
                  </a:txBody>
                  <a:tcPr marL="36000" marR="36000" marT="0" marB="0"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HGSｺﾞｼｯｸM" panose="020B0600000000000000" pitchFamily="50" charset="-128"/>
                          <a:ea typeface="HGSｺﾞｼｯｸM" panose="020B0600000000000000" pitchFamily="50" charset="-128"/>
                        </a:rPr>
                        <a:t>電話</a:t>
                      </a:r>
                      <a:endParaRPr kumimoji="1" lang="en-US" altLang="ja-JP" sz="1200" dirty="0">
                        <a:latin typeface="HGSｺﾞｼｯｸM" panose="020B0600000000000000" pitchFamily="50" charset="-128"/>
                        <a:ea typeface="HGSｺﾞｼｯｸM" panose="020B0600000000000000"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HGSｺﾞｼｯｸM" panose="020B0600000000000000" pitchFamily="50" charset="-128"/>
                          <a:ea typeface="HGSｺﾞｼｯｸM" panose="020B0600000000000000" pitchFamily="50" charset="-128"/>
                        </a:rPr>
                        <a:t>番号</a:t>
                      </a:r>
                    </a:p>
                  </a:txBody>
                  <a:tcPr marL="36000" marR="36000" marT="0" marB="0" anchor="ctr"/>
                </a:tc>
                <a:tc>
                  <a:txBody>
                    <a:bodyPr/>
                    <a:lstStyle/>
                    <a:p>
                      <a:pPr algn="ctr"/>
                      <a:endParaRPr kumimoji="1" lang="ja-JP" altLang="en-US" sz="1100" dirty="0">
                        <a:latin typeface="HGSｺﾞｼｯｸM" panose="020B0600000000000000" pitchFamily="50" charset="-128"/>
                        <a:ea typeface="HGSｺﾞｼｯｸM" panose="020B0600000000000000" pitchFamily="50" charset="-128"/>
                      </a:endParaRPr>
                    </a:p>
                  </a:txBody>
                  <a:tcPr marL="36000" marR="36000" marT="0" marB="0" anchor="ctr"/>
                </a:tc>
                <a:extLst>
                  <a:ext uri="{0D108BD9-81ED-4DB2-BD59-A6C34878D82A}">
                    <a16:rowId xmlns:a16="http://schemas.microsoft.com/office/drawing/2014/main" val="10001"/>
                  </a:ext>
                </a:extLst>
              </a:tr>
              <a:tr h="377464">
                <a:tc>
                  <a:txBody>
                    <a:bodyPr/>
                    <a:lstStyle/>
                    <a:p>
                      <a:pPr algn="ctr"/>
                      <a:r>
                        <a:rPr kumimoji="1" lang="ja-JP" altLang="en-US" sz="1200" dirty="0">
                          <a:latin typeface="HGSｺﾞｼｯｸM" panose="020B0600000000000000" pitchFamily="50" charset="-128"/>
                          <a:ea typeface="HGSｺﾞｼｯｸM" panose="020B0600000000000000" pitchFamily="50" charset="-128"/>
                        </a:rPr>
                        <a:t>健康保険組合名</a:t>
                      </a:r>
                      <a:endParaRPr kumimoji="1" lang="en-US" altLang="ja-JP" sz="1200" dirty="0">
                        <a:latin typeface="HGSｺﾞｼｯｸM" panose="020B0600000000000000" pitchFamily="50" charset="-128"/>
                        <a:ea typeface="HGSｺﾞｼｯｸM" panose="020B0600000000000000" pitchFamily="50" charset="-128"/>
                      </a:endParaRPr>
                    </a:p>
                  </a:txBody>
                  <a:tcPr marL="36000" marR="36000" marT="0" marB="0" anchor="ctr">
                    <a:solidFill>
                      <a:schemeClr val="bg1"/>
                    </a:solidFill>
                  </a:tcPr>
                </a:tc>
                <a:tc gridSpan="3">
                  <a:txBody>
                    <a:bodyPr/>
                    <a:lstStyle/>
                    <a:p>
                      <a:pPr algn="ctr"/>
                      <a:r>
                        <a:rPr kumimoji="1" lang="ja-JP" altLang="en-US" sz="1200" dirty="0">
                          <a:latin typeface="HGSｺﾞｼｯｸM" panose="020B0600000000000000" pitchFamily="50" charset="-128"/>
                          <a:ea typeface="HGSｺﾞｼｯｸM" panose="020B0600000000000000" pitchFamily="50" charset="-128"/>
                        </a:rPr>
                        <a:t>石油製品販売健康保険組合</a:t>
                      </a:r>
                    </a:p>
                  </a:txBody>
                  <a:tcPr marL="36000" marR="36000" marT="0" marB="0" anchor="c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hMerge="1">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10002"/>
                  </a:ext>
                </a:extLst>
              </a:tr>
              <a:tr h="347138">
                <a:tc>
                  <a:txBody>
                    <a:bodyPr/>
                    <a:lstStyle/>
                    <a:p>
                      <a:pPr algn="ctr"/>
                      <a:r>
                        <a:rPr kumimoji="1" lang="ja-JP" altLang="en-US" sz="1200" dirty="0">
                          <a:latin typeface="HGSｺﾞｼｯｸM" panose="020B0600000000000000" pitchFamily="50" charset="-128"/>
                          <a:ea typeface="HGSｺﾞｼｯｸM" panose="020B0600000000000000" pitchFamily="50" charset="-128"/>
                        </a:rPr>
                        <a:t>健康保険組合</a:t>
                      </a:r>
                      <a:endParaRPr kumimoji="1" lang="en-US" altLang="ja-JP" sz="1200" dirty="0">
                        <a:latin typeface="HGSｺﾞｼｯｸM" panose="020B0600000000000000" pitchFamily="50" charset="-128"/>
                        <a:ea typeface="HGSｺﾞｼｯｸM" panose="020B0600000000000000" pitchFamily="50" charset="-128"/>
                      </a:endParaRPr>
                    </a:p>
                    <a:p>
                      <a:pPr algn="ctr"/>
                      <a:r>
                        <a:rPr kumimoji="1" lang="ja-JP" altLang="en-US" sz="1200" dirty="0">
                          <a:latin typeface="HGSｺﾞｼｯｸM" panose="020B0600000000000000" pitchFamily="50" charset="-128"/>
                          <a:ea typeface="HGSｺﾞｼｯｸM" panose="020B0600000000000000" pitchFamily="50" charset="-128"/>
                        </a:rPr>
                        <a:t>担当者名</a:t>
                      </a:r>
                      <a:endParaRPr kumimoji="1" lang="en-US" altLang="ja-JP" sz="1200" dirty="0">
                        <a:latin typeface="HGSｺﾞｼｯｸM" panose="020B0600000000000000" pitchFamily="50" charset="-128"/>
                        <a:ea typeface="HGSｺﾞｼｯｸM" panose="020B0600000000000000" pitchFamily="50" charset="-128"/>
                      </a:endParaRPr>
                    </a:p>
                  </a:txBody>
                  <a:tcPr marL="36000" marR="36000" marT="0" marB="0" anchor="ctr">
                    <a:solidFill>
                      <a:schemeClr val="bg1"/>
                    </a:solidFill>
                  </a:tcPr>
                </a:tc>
                <a:tc>
                  <a:txBody>
                    <a:bodyPr/>
                    <a:lstStyle/>
                    <a:p>
                      <a:pPr algn="ctr"/>
                      <a:r>
                        <a:rPr kumimoji="1" lang="ja-JP" altLang="en-US" sz="1200" dirty="0">
                          <a:latin typeface="HGSｺﾞｼｯｸM" panose="020B0600000000000000" pitchFamily="50" charset="-128"/>
                          <a:ea typeface="HGSｺﾞｼｯｸM" panose="020B0600000000000000" pitchFamily="50" charset="-128"/>
                        </a:rPr>
                        <a:t>鷹羽（たかば）</a:t>
                      </a:r>
                      <a:endParaRPr kumimoji="1" lang="en-US" altLang="ja-JP" sz="1200" dirty="0">
                        <a:latin typeface="HGSｺﾞｼｯｸM" panose="020B0600000000000000" pitchFamily="50" charset="-128"/>
                        <a:ea typeface="HGSｺﾞｼｯｸM" panose="020B0600000000000000" pitchFamily="50" charset="-128"/>
                      </a:endParaRPr>
                    </a:p>
                  </a:txBody>
                  <a:tcPr marL="36000" marR="36000" marT="0" marB="0" anchor="ctr">
                    <a:lnR w="12700" cap="flat" cmpd="sng" algn="ctr">
                      <a:solidFill>
                        <a:schemeClr val="tx1"/>
                      </a:solidFill>
                      <a:prstDash val="solid"/>
                      <a:round/>
                      <a:headEnd type="none" w="med" len="med"/>
                      <a:tailEnd type="none" w="med" len="med"/>
                    </a:lnR>
                    <a:solidFill>
                      <a:schemeClr val="bg1"/>
                    </a:solidFill>
                  </a:tcPr>
                </a:tc>
                <a:tc>
                  <a:txBody>
                    <a:bodyPr/>
                    <a:lstStyle/>
                    <a:p>
                      <a:pPr algn="ctr"/>
                      <a:r>
                        <a:rPr kumimoji="1" lang="ja-JP" altLang="en-US" sz="1200" dirty="0">
                          <a:latin typeface="HGSｺﾞｼｯｸM" panose="020B0600000000000000" pitchFamily="50" charset="-128"/>
                          <a:ea typeface="HGSｺﾞｼｯｸM" panose="020B0600000000000000" pitchFamily="50" charset="-128"/>
                        </a:rPr>
                        <a:t>電話</a:t>
                      </a:r>
                      <a:endParaRPr kumimoji="1" lang="en-US" altLang="ja-JP" sz="1200" dirty="0">
                        <a:latin typeface="HGSｺﾞｼｯｸM" panose="020B0600000000000000" pitchFamily="50" charset="-128"/>
                        <a:ea typeface="HGSｺﾞｼｯｸM" panose="020B0600000000000000" pitchFamily="50" charset="-128"/>
                      </a:endParaRPr>
                    </a:p>
                    <a:p>
                      <a:pPr algn="ctr"/>
                      <a:r>
                        <a:rPr kumimoji="1" lang="ja-JP" altLang="en-US" sz="1200" dirty="0">
                          <a:latin typeface="HGSｺﾞｼｯｸM" panose="020B0600000000000000" pitchFamily="50" charset="-128"/>
                          <a:ea typeface="HGSｺﾞｼｯｸM" panose="020B0600000000000000" pitchFamily="50" charset="-128"/>
                        </a:rPr>
                        <a:t>番号</a:t>
                      </a:r>
                    </a:p>
                  </a:txBody>
                  <a:tcPr marL="36000" marR="36000" marT="0" marB="0"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kumimoji="1" lang="en-US" altLang="ja-JP" sz="1100" dirty="0">
                          <a:latin typeface="HGSｺﾞｼｯｸM" panose="020B0600000000000000" pitchFamily="50" charset="-128"/>
                          <a:ea typeface="HGSｺﾞｼｯｸM" panose="020B0600000000000000" pitchFamily="50" charset="-128"/>
                        </a:rPr>
                        <a:t>03-3265-3289</a:t>
                      </a:r>
                      <a:endParaRPr kumimoji="1" lang="ja-JP" altLang="en-US" sz="1100" dirty="0">
                        <a:latin typeface="HGSｺﾞｼｯｸM" panose="020B0600000000000000" pitchFamily="50" charset="-128"/>
                        <a:ea typeface="HGSｺﾞｼｯｸM" panose="020B0600000000000000" pitchFamily="50" charset="-128"/>
                      </a:endParaRPr>
                    </a:p>
                  </a:txBody>
                  <a:tcPr marL="36000" marR="36000" marT="0" marB="0" anchor="ctr">
                    <a:solidFill>
                      <a:schemeClr val="bg1"/>
                    </a:solidFill>
                  </a:tcPr>
                </a:tc>
                <a:extLst>
                  <a:ext uri="{0D108BD9-81ED-4DB2-BD59-A6C34878D82A}">
                    <a16:rowId xmlns:a16="http://schemas.microsoft.com/office/drawing/2014/main" val="10003"/>
                  </a:ext>
                </a:extLst>
              </a:tr>
            </a:tbl>
          </a:graphicData>
        </a:graphic>
      </p:graphicFrame>
      <p:sp>
        <p:nvSpPr>
          <p:cNvPr id="1047" name="正方形/長方形 1046"/>
          <p:cNvSpPr/>
          <p:nvPr/>
        </p:nvSpPr>
        <p:spPr>
          <a:xfrm>
            <a:off x="476672" y="2664272"/>
            <a:ext cx="6048672" cy="6984775"/>
          </a:xfrm>
          <a:prstGeom prst="rect">
            <a:avLst/>
          </a:prstGeom>
          <a:noFill/>
          <a:ln w="38100">
            <a:solidFill>
              <a:srgbClr val="92D050"/>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400" dirty="0">
              <a:solidFill>
                <a:schemeClr val="bg1"/>
              </a:solidFill>
              <a:latin typeface="HGSｺﾞｼｯｸE" panose="020B0900000000000000" pitchFamily="50" charset="-128"/>
              <a:ea typeface="HGSｺﾞｼｯｸE" panose="020B0900000000000000" pitchFamily="50" charset="-128"/>
            </a:endParaRPr>
          </a:p>
        </p:txBody>
      </p:sp>
      <p:sp>
        <p:nvSpPr>
          <p:cNvPr id="11" name="正方形/長方形 10"/>
          <p:cNvSpPr/>
          <p:nvPr/>
        </p:nvSpPr>
        <p:spPr>
          <a:xfrm>
            <a:off x="464142" y="2664272"/>
            <a:ext cx="6048672" cy="488527"/>
          </a:xfrm>
          <a:prstGeom prst="rect">
            <a:avLst/>
          </a:prstGeom>
          <a:solidFill>
            <a:srgbClr val="92D050"/>
          </a:solidFill>
          <a:ln w="9525">
            <a:noFill/>
          </a:ln>
        </p:spPr>
        <p:style>
          <a:lnRef idx="2">
            <a:schemeClr val="dk1"/>
          </a:lnRef>
          <a:fillRef idx="1">
            <a:schemeClr val="lt1"/>
          </a:fillRef>
          <a:effectRef idx="0">
            <a:schemeClr val="dk1"/>
          </a:effectRef>
          <a:fontRef idx="minor">
            <a:schemeClr val="dk1"/>
          </a:fontRef>
        </p:style>
        <p:txBody>
          <a:bodyPr rtlCol="0" anchor="b" anchorCtr="0"/>
          <a:lstStyle/>
          <a:p>
            <a:pPr algn="ct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宣言して取組みます</a:t>
            </a:r>
            <a:endParaRPr kumimoji="1" lang="en-US" altLang="ja-JP"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390920" y="2375670"/>
            <a:ext cx="6134423" cy="288602"/>
          </a:xfrm>
          <a:prstGeom prst="rect">
            <a:avLst/>
          </a:prstGeom>
          <a:no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HGSｺﾞｼｯｸE" panose="020B0900000000000000" pitchFamily="50" charset="-128"/>
                <a:ea typeface="HGSｺﾞｼｯｸE" panose="020B0900000000000000" pitchFamily="50" charset="-128"/>
              </a:rPr>
              <a:t>ＦＡＸまたは郵送にてご応募ください</a:t>
            </a:r>
          </a:p>
        </p:txBody>
      </p:sp>
      <p:grpSp>
        <p:nvGrpSpPr>
          <p:cNvPr id="16" name="グループ化 15"/>
          <p:cNvGrpSpPr/>
          <p:nvPr/>
        </p:nvGrpSpPr>
        <p:grpSpPr>
          <a:xfrm>
            <a:off x="787551" y="8841432"/>
            <a:ext cx="5580390" cy="627751"/>
            <a:chOff x="1737436" y="9506865"/>
            <a:chExt cx="4113208" cy="480011"/>
          </a:xfrm>
        </p:grpSpPr>
        <p:sp>
          <p:nvSpPr>
            <p:cNvPr id="53" name="正方形/長方形 52"/>
            <p:cNvSpPr/>
            <p:nvPr/>
          </p:nvSpPr>
          <p:spPr>
            <a:xfrm>
              <a:off x="1737436" y="9506865"/>
              <a:ext cx="4113208" cy="480011"/>
            </a:xfrm>
            <a:prstGeom prst="rect">
              <a:avLst/>
            </a:prstGeom>
            <a:no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nSpc>
                  <a:spcPct val="150000"/>
                </a:lnSpc>
              </a:pPr>
              <a:r>
                <a:rPr lang="ja-JP" altLang="en-US" sz="1200" dirty="0">
                  <a:solidFill>
                    <a:srgbClr val="FF0000"/>
                  </a:solidFill>
                  <a:latin typeface="HGSｺﾞｼｯｸM" panose="020B0600000000000000" pitchFamily="50" charset="-128"/>
                  <a:ea typeface="HGSｺﾞｼｯｸM" panose="020B0600000000000000" pitchFamily="50" charset="-128"/>
                </a:rPr>
                <a:t>健康保険組合ホームページでの紹介を</a:t>
              </a:r>
              <a:r>
                <a:rPr lang="ja-JP" altLang="en-US" sz="1200" b="1" dirty="0">
                  <a:solidFill>
                    <a:srgbClr val="FF0000"/>
                  </a:solidFill>
                  <a:latin typeface="HGSｺﾞｼｯｸM" panose="020B0600000000000000" pitchFamily="50" charset="-128"/>
                  <a:ea typeface="HGSｺﾞｼｯｸM" panose="020B0600000000000000" pitchFamily="50" charset="-128"/>
                </a:rPr>
                <a:t>希望しない</a:t>
              </a:r>
              <a:endParaRPr lang="en-US" altLang="ja-JP" sz="1200" b="1" dirty="0">
                <a:solidFill>
                  <a:srgbClr val="FF0000"/>
                </a:solidFill>
                <a:latin typeface="HGSｺﾞｼｯｸM" panose="020B0600000000000000" pitchFamily="50" charset="-128"/>
                <a:ea typeface="HGSｺﾞｼｯｸM" panose="020B0600000000000000" pitchFamily="50" charset="-128"/>
              </a:endParaRPr>
            </a:p>
            <a:p>
              <a:r>
                <a:rPr lang="en-US" altLang="ja-JP" sz="800" dirty="0">
                  <a:latin typeface="HGSｺﾞｼｯｸM" panose="020B0600000000000000" pitchFamily="50" charset="-128"/>
                  <a:ea typeface="HGSｺﾞｼｯｸM" panose="020B0600000000000000" pitchFamily="50" charset="-128"/>
                </a:rPr>
                <a:t>※</a:t>
              </a:r>
              <a:r>
                <a:rPr lang="ja-JP" altLang="en-US" sz="800" dirty="0">
                  <a:latin typeface="HGSｺﾞｼｯｸM" panose="020B0600000000000000" pitchFamily="50" charset="-128"/>
                  <a:ea typeface="HGSｺﾞｼｯｸM" panose="020B0600000000000000" pitchFamily="50" charset="-128"/>
                </a:rPr>
                <a:t>ホームページで、健康企業宣言をされた事業所を紹介します</a:t>
              </a:r>
              <a:r>
                <a:rPr kumimoji="1" lang="ja-JP" altLang="en-US" sz="800" dirty="0">
                  <a:solidFill>
                    <a:schemeClr val="tx1"/>
                  </a:solidFill>
                  <a:latin typeface="HGSｺﾞｼｯｸE" panose="020B0900000000000000" pitchFamily="50" charset="-128"/>
                  <a:ea typeface="HGSｺﾞｼｯｸE" panose="020B0900000000000000" pitchFamily="50" charset="-128"/>
                </a:rPr>
                <a:t>。</a:t>
              </a:r>
              <a:r>
                <a:rPr kumimoji="1" lang="ja-JP" altLang="en-US" sz="800" u="sng" dirty="0">
                  <a:solidFill>
                    <a:schemeClr val="tx1"/>
                  </a:solidFill>
                  <a:latin typeface="HGPｺﾞｼｯｸM" panose="020B0600000000000000" pitchFamily="50" charset="-128"/>
                  <a:ea typeface="HGPｺﾞｼｯｸM" panose="020B0600000000000000" pitchFamily="50" charset="-128"/>
                </a:rPr>
                <a:t>掲載を希望しない場合に限り</a:t>
              </a:r>
              <a:r>
                <a:rPr kumimoji="1" lang="ja-JP" altLang="en-US" sz="800" dirty="0">
                  <a:solidFill>
                    <a:schemeClr val="tx1"/>
                  </a:solidFill>
                  <a:latin typeface="HGPｺﾞｼｯｸM" panose="020B0600000000000000" pitchFamily="50" charset="-128"/>
                  <a:ea typeface="HGPｺﾞｼｯｸM" panose="020B0600000000000000" pitchFamily="50" charset="-128"/>
                </a:rPr>
                <a:t>チェックをお願いします</a:t>
              </a:r>
              <a:r>
                <a:rPr lang="ja-JP" altLang="en-US" sz="800" dirty="0">
                  <a:solidFill>
                    <a:schemeClr val="tx1"/>
                  </a:solidFill>
                  <a:latin typeface="HGPｺﾞｼｯｸM" panose="020B0600000000000000" pitchFamily="50" charset="-128"/>
                  <a:ea typeface="HGPｺﾞｼｯｸM" panose="020B0600000000000000" pitchFamily="50" charset="-128"/>
                </a:rPr>
                <a:t>　</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r>
                <a:rPr lang="ja-JP" altLang="en-US" sz="800" dirty="0">
                  <a:solidFill>
                    <a:schemeClr val="tx1"/>
                  </a:solidFill>
                  <a:latin typeface="HGPｺﾞｼｯｸM" panose="020B0600000000000000" pitchFamily="50" charset="-128"/>
                  <a:ea typeface="HGPｺﾞｼｯｸM" panose="020B0600000000000000" pitchFamily="50" charset="-128"/>
                </a:rPr>
                <a:t>健康保険組合連合会東京連合会へ情報提供いたしますのでご了承願います。</a:t>
              </a:r>
              <a:endParaRPr lang="en-US" altLang="ja-JP" sz="800" dirty="0">
                <a:solidFill>
                  <a:schemeClr val="tx1"/>
                </a:solidFill>
                <a:latin typeface="HGPｺﾞｼｯｸM" panose="020B0600000000000000" pitchFamily="50" charset="-128"/>
                <a:ea typeface="HGPｺﾞｼｯｸM" panose="020B0600000000000000" pitchFamily="50" charset="-128"/>
              </a:endParaRPr>
            </a:p>
          </p:txBody>
        </p:sp>
        <p:sp>
          <p:nvSpPr>
            <p:cNvPr id="54" name="正方形/長方形 53"/>
            <p:cNvSpPr/>
            <p:nvPr/>
          </p:nvSpPr>
          <p:spPr>
            <a:xfrm>
              <a:off x="4533615" y="9589056"/>
              <a:ext cx="133881" cy="139576"/>
            </a:xfrm>
            <a:prstGeom prst="rect">
              <a:avLst/>
            </a:prstGeom>
            <a:noFill/>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grpSp>
      <p:grpSp>
        <p:nvGrpSpPr>
          <p:cNvPr id="20" name="グループ化 19"/>
          <p:cNvGrpSpPr/>
          <p:nvPr/>
        </p:nvGrpSpPr>
        <p:grpSpPr>
          <a:xfrm>
            <a:off x="687197" y="3303094"/>
            <a:ext cx="5626461" cy="3715434"/>
            <a:chOff x="792749" y="2870069"/>
            <a:chExt cx="5391457" cy="3944662"/>
          </a:xfrm>
        </p:grpSpPr>
        <p:sp>
          <p:nvSpPr>
            <p:cNvPr id="61" name="角丸四角形 60"/>
            <p:cNvSpPr/>
            <p:nvPr/>
          </p:nvSpPr>
          <p:spPr>
            <a:xfrm>
              <a:off x="792749" y="2870069"/>
              <a:ext cx="5391457" cy="3944662"/>
            </a:xfrm>
            <a:prstGeom prst="roundRect">
              <a:avLst>
                <a:gd name="adj" fmla="val 1899"/>
              </a:avLst>
            </a:prstGeom>
            <a:solidFill>
              <a:srgbClr val="92D050"/>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a:solidFill>
                  <a:schemeClr val="bg1"/>
                </a:solidFill>
                <a:latin typeface="HGSｺﾞｼｯｸE" panose="020B0900000000000000" pitchFamily="50" charset="-128"/>
                <a:ea typeface="HGSｺﾞｼｯｸE" panose="020B0900000000000000" pitchFamily="50" charset="-128"/>
              </a:endParaRPr>
            </a:p>
          </p:txBody>
        </p:sp>
        <p:sp>
          <p:nvSpPr>
            <p:cNvPr id="30" name="角丸四角形 29"/>
            <p:cNvSpPr/>
            <p:nvPr/>
          </p:nvSpPr>
          <p:spPr>
            <a:xfrm>
              <a:off x="887387" y="3013770"/>
              <a:ext cx="5205079" cy="3594825"/>
            </a:xfrm>
            <a:prstGeom prst="roundRect">
              <a:avLst>
                <a:gd name="adj" fmla="val 2131"/>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a:solidFill>
                  <a:schemeClr val="bg1"/>
                </a:solidFill>
                <a:latin typeface="HGSｺﾞｼｯｸE" panose="020B0900000000000000" pitchFamily="50" charset="-128"/>
                <a:ea typeface="HGSｺﾞｼｯｸE" panose="020B0900000000000000" pitchFamily="50" charset="-128"/>
              </a:endParaRPr>
            </a:p>
          </p:txBody>
        </p:sp>
        <p:grpSp>
          <p:nvGrpSpPr>
            <p:cNvPr id="63" name="グループ化 62"/>
            <p:cNvGrpSpPr/>
            <p:nvPr/>
          </p:nvGrpSpPr>
          <p:grpSpPr>
            <a:xfrm>
              <a:off x="1164072" y="3092756"/>
              <a:ext cx="4249125" cy="680976"/>
              <a:chOff x="1111500" y="4002702"/>
              <a:chExt cx="4249125" cy="680976"/>
            </a:xfrm>
          </p:grpSpPr>
          <p:sp>
            <p:nvSpPr>
              <p:cNvPr id="14" name="正方形/長方形 13"/>
              <p:cNvSpPr/>
              <p:nvPr/>
            </p:nvSpPr>
            <p:spPr>
              <a:xfrm>
                <a:off x="1891013" y="4131880"/>
                <a:ext cx="3469612" cy="551798"/>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健診を</a:t>
                </a: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100</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％受診します。</a:t>
                </a:r>
                <a:endPar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正方形/長方形 42"/>
              <p:cNvSpPr/>
              <p:nvPr/>
            </p:nvSpPr>
            <p:spPr>
              <a:xfrm>
                <a:off x="1111500" y="4002702"/>
                <a:ext cx="553055" cy="57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4400" dirty="0">
                    <a:latin typeface="NSimSun" panose="02010609030101010101" pitchFamily="49" charset="-122"/>
                    <a:ea typeface="NSimSun" panose="02010609030101010101" pitchFamily="49" charset="-122"/>
                  </a:rPr>
                  <a:t>☑</a:t>
                </a:r>
                <a:endParaRPr kumimoji="1" lang="en-US" altLang="ja-JP" sz="4400" dirty="0">
                  <a:latin typeface="NSimSun" panose="02010609030101010101" pitchFamily="49" charset="-122"/>
                  <a:ea typeface="NSimSun" panose="02010609030101010101" pitchFamily="49" charset="-122"/>
                </a:endParaRPr>
              </a:p>
            </p:txBody>
          </p:sp>
        </p:grpSp>
      </p:grpSp>
      <p:grpSp>
        <p:nvGrpSpPr>
          <p:cNvPr id="6" name="グループ化 5"/>
          <p:cNvGrpSpPr/>
          <p:nvPr/>
        </p:nvGrpSpPr>
        <p:grpSpPr>
          <a:xfrm>
            <a:off x="1470695" y="239459"/>
            <a:ext cx="4006780" cy="1113141"/>
            <a:chOff x="1159999" y="491488"/>
            <a:chExt cx="4540981" cy="1113141"/>
          </a:xfrm>
        </p:grpSpPr>
        <p:sp>
          <p:nvSpPr>
            <p:cNvPr id="8" name="正方形/長方形 7"/>
            <p:cNvSpPr/>
            <p:nvPr/>
          </p:nvSpPr>
          <p:spPr>
            <a:xfrm>
              <a:off x="1159999" y="1028566"/>
              <a:ext cx="4536503" cy="360039"/>
            </a:xfrm>
            <a:prstGeom prst="rect">
              <a:avLst/>
            </a:prstGeom>
            <a:noFill/>
            <a:ln w="9525">
              <a:solidFill>
                <a:srgbClr val="92D050"/>
              </a:solidFill>
            </a:ln>
          </p:spPr>
          <p:style>
            <a:lnRef idx="2">
              <a:schemeClr val="dk1"/>
            </a:lnRef>
            <a:fillRef idx="1">
              <a:schemeClr val="lt1"/>
            </a:fillRef>
            <a:effectRef idx="0">
              <a:schemeClr val="dk1"/>
            </a:effectRef>
            <a:fontRef idx="minor">
              <a:schemeClr val="dk1"/>
            </a:fontRef>
          </p:style>
          <p:txBody>
            <a:bodyPr tIns="0" bIns="0" rtlCol="0" anchor="ctr" anchorCtr="0"/>
            <a:lstStyle/>
            <a:p>
              <a:pPr algn="ctr"/>
              <a:r>
                <a:rPr kumimoji="1" lang="en-US" altLang="ja-JP" sz="2800" dirty="0">
                  <a:latin typeface="HGSｺﾞｼｯｸE" panose="020B0900000000000000" pitchFamily="50" charset="-128"/>
                  <a:ea typeface="HGSｺﾞｼｯｸE" panose="020B0900000000000000" pitchFamily="50" charset="-128"/>
                </a:rPr>
                <a:t>03-3265-3533</a:t>
              </a:r>
              <a:endParaRPr kumimoji="1" lang="ja-JP" altLang="en-US" sz="2800" dirty="0">
                <a:latin typeface="HGSｺﾞｼｯｸE" panose="020B0900000000000000" pitchFamily="50" charset="-128"/>
                <a:ea typeface="HGSｺﾞｼｯｸE" panose="020B0900000000000000" pitchFamily="50" charset="-128"/>
              </a:endParaRPr>
            </a:p>
          </p:txBody>
        </p:sp>
        <p:sp>
          <p:nvSpPr>
            <p:cNvPr id="10" name="正方形/長方形 9"/>
            <p:cNvSpPr/>
            <p:nvPr/>
          </p:nvSpPr>
          <p:spPr>
            <a:xfrm>
              <a:off x="1159999" y="779519"/>
              <a:ext cx="4536503" cy="249046"/>
            </a:xfrm>
            <a:prstGeom prst="rect">
              <a:avLst/>
            </a:prstGeom>
            <a:solidFill>
              <a:srgbClr val="92D050"/>
            </a:solidFill>
            <a:ln w="9525">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chemeClr val="tx1"/>
                  </a:solidFill>
                  <a:latin typeface="HGSｺﾞｼｯｸE" panose="020B0900000000000000" pitchFamily="50" charset="-128"/>
                  <a:ea typeface="HGSｺﾞｼｯｸE" panose="020B0900000000000000" pitchFamily="50" charset="-128"/>
                </a:rPr>
                <a:t>FAX</a:t>
              </a:r>
              <a:r>
                <a:rPr kumimoji="1" lang="ja-JP" altLang="en-US" sz="1200" dirty="0">
                  <a:solidFill>
                    <a:schemeClr val="tx1"/>
                  </a:solidFill>
                  <a:latin typeface="HGSｺﾞｼｯｸE" panose="020B0900000000000000" pitchFamily="50" charset="-128"/>
                  <a:ea typeface="HGSｺﾞｼｯｸE" panose="020B0900000000000000" pitchFamily="50" charset="-128"/>
                </a:rPr>
                <a:t>送信先：石油製品販売健康保険組合　宛</a:t>
              </a:r>
            </a:p>
          </p:txBody>
        </p:sp>
        <p:sp>
          <p:nvSpPr>
            <p:cNvPr id="1042" name="正方形/長方形 1041"/>
            <p:cNvSpPr/>
            <p:nvPr/>
          </p:nvSpPr>
          <p:spPr>
            <a:xfrm>
              <a:off x="1164472" y="1388605"/>
              <a:ext cx="4536508" cy="216024"/>
            </a:xfrm>
            <a:prstGeom prst="rect">
              <a:avLst/>
            </a:prstGeom>
            <a:solidFill>
              <a:srgbClr val="92D050"/>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200" b="1" dirty="0">
                  <a:solidFill>
                    <a:schemeClr val="tx1"/>
                  </a:solidFill>
                  <a:latin typeface="HGSｺﾞｼｯｸM" panose="020B0600000000000000" pitchFamily="50" charset="-128"/>
                  <a:ea typeface="HGSｺﾞｼｯｸM" panose="020B0600000000000000" pitchFamily="50" charset="-128"/>
                </a:rPr>
                <a:t>おかけ間違いに</a:t>
              </a:r>
              <a:r>
                <a:rPr lang="ja-JP" altLang="en-US" sz="1200" b="1" dirty="0">
                  <a:solidFill>
                    <a:schemeClr val="tx1"/>
                  </a:solidFill>
                  <a:latin typeface="HGSｺﾞｼｯｸM" panose="020B0600000000000000" pitchFamily="50" charset="-128"/>
                  <a:ea typeface="HGSｺﾞｼｯｸM" panose="020B0600000000000000" pitchFamily="50" charset="-128"/>
                </a:rPr>
                <a:t>ご注意ください</a:t>
              </a:r>
              <a:endParaRPr kumimoji="1" lang="ja-JP" altLang="en-US" sz="1200" b="1" dirty="0">
                <a:solidFill>
                  <a:schemeClr val="tx1"/>
                </a:solidFill>
                <a:latin typeface="HGSｺﾞｼｯｸM" panose="020B0600000000000000" pitchFamily="50" charset="-128"/>
                <a:ea typeface="HGSｺﾞｼｯｸM" panose="020B0600000000000000" pitchFamily="50" charset="-128"/>
              </a:endParaRPr>
            </a:p>
          </p:txBody>
        </p:sp>
        <p:sp>
          <p:nvSpPr>
            <p:cNvPr id="5" name="二等辺三角形 4"/>
            <p:cNvSpPr/>
            <p:nvPr/>
          </p:nvSpPr>
          <p:spPr>
            <a:xfrm>
              <a:off x="2868509" y="491488"/>
              <a:ext cx="1072227" cy="288032"/>
            </a:xfrm>
            <a:prstGeom prst="triangle">
              <a:avLst>
                <a:gd name="adj" fmla="val 47335"/>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 name="グループ化 23"/>
          <p:cNvGrpSpPr/>
          <p:nvPr/>
        </p:nvGrpSpPr>
        <p:grpSpPr>
          <a:xfrm>
            <a:off x="464141" y="1428947"/>
            <a:ext cx="6047459" cy="946723"/>
            <a:chOff x="464141" y="1428947"/>
            <a:chExt cx="6047459" cy="946723"/>
          </a:xfrm>
        </p:grpSpPr>
        <p:sp>
          <p:nvSpPr>
            <p:cNvPr id="56" name="角丸四角形 55"/>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a:solidFill>
                    <a:sysClr val="windowText" lastClr="000000"/>
                  </a:solidFill>
                  <a:latin typeface="HGPｺﾞｼｯｸE" panose="020B0900000000000000" pitchFamily="50" charset="-128"/>
                  <a:ea typeface="HGPｺﾞｼｯｸE" panose="020B0900000000000000" pitchFamily="50" charset="-128"/>
                </a:rPr>
                <a:t>　　健康企業宣言</a:t>
              </a:r>
              <a:r>
                <a:rPr lang="ja-JP" altLang="en-US" sz="2800" dirty="0">
                  <a:solidFill>
                    <a:sysClr val="windowText" lastClr="000000"/>
                  </a:solidFill>
                  <a:latin typeface="HGPｺﾞｼｯｸE" panose="020B0900000000000000" pitchFamily="50" charset="-128"/>
                  <a:ea typeface="HGPｺﾞｼｯｸE" panose="020B0900000000000000" pitchFamily="50" charset="-128"/>
                </a:rPr>
                <a:t>Ｓｔｅｐ１</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grpSp>
          <p:nvGrpSpPr>
            <p:cNvPr id="18" name="グループ化 17"/>
            <p:cNvGrpSpPr/>
            <p:nvPr/>
          </p:nvGrpSpPr>
          <p:grpSpPr>
            <a:xfrm>
              <a:off x="673391" y="1523539"/>
              <a:ext cx="871025" cy="794786"/>
              <a:chOff x="105415" y="379143"/>
              <a:chExt cx="871025" cy="794786"/>
            </a:xfrm>
          </p:grpSpPr>
          <p:sp>
            <p:nvSpPr>
              <p:cNvPr id="2" name="円/楕円 1"/>
              <p:cNvSpPr/>
              <p:nvPr/>
            </p:nvSpPr>
            <p:spPr>
              <a:xfrm>
                <a:off x="105415" y="379143"/>
                <a:ext cx="871025" cy="794786"/>
              </a:xfrm>
              <a:prstGeom prst="ellipse">
                <a:avLst/>
              </a:prstGeom>
              <a:solidFill>
                <a:schemeClr val="bg1"/>
              </a:solidFill>
              <a:ln w="952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HGSｺﾞｼｯｸE" panose="020B0900000000000000" pitchFamily="50" charset="-128"/>
                  <a:ea typeface="HGSｺﾞｼｯｸE" panose="020B0900000000000000" pitchFamily="50" charset="-128"/>
                </a:endParaRPr>
              </a:p>
            </p:txBody>
          </p:sp>
          <p:sp>
            <p:nvSpPr>
              <p:cNvPr id="57" name="正方形/長方形 56"/>
              <p:cNvSpPr/>
              <p:nvPr/>
            </p:nvSpPr>
            <p:spPr>
              <a:xfrm>
                <a:off x="211366" y="427864"/>
                <a:ext cx="659124" cy="63670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latin typeface="HGSｺﾞｼｯｸE" panose="020B0900000000000000" pitchFamily="50" charset="-128"/>
                    <a:ea typeface="HGSｺﾞｼｯｸE" panose="020B0900000000000000" pitchFamily="50" charset="-128"/>
                  </a:rPr>
                  <a:t>応募</a:t>
                </a:r>
                <a:endParaRPr lang="en-US" altLang="ja-JP" dirty="0">
                  <a:latin typeface="HGSｺﾞｼｯｸE" panose="020B0900000000000000" pitchFamily="50" charset="-128"/>
                  <a:ea typeface="HGSｺﾞｼｯｸE" panose="020B0900000000000000" pitchFamily="50" charset="-128"/>
                </a:endParaRPr>
              </a:p>
              <a:p>
                <a:pPr algn="ctr"/>
                <a:r>
                  <a:rPr lang="ja-JP" altLang="en-US" dirty="0">
                    <a:latin typeface="HGSｺﾞｼｯｸE" panose="020B0900000000000000" pitchFamily="50" charset="-128"/>
                    <a:ea typeface="HGSｺﾞｼｯｸE" panose="020B0900000000000000" pitchFamily="50" charset="-128"/>
                  </a:rPr>
                  <a:t>用紙</a:t>
                </a:r>
                <a:endParaRPr kumimoji="1" lang="ja-JP" altLang="en-US" dirty="0">
                  <a:latin typeface="HGSｺﾞｼｯｸE" panose="020B0900000000000000" pitchFamily="50" charset="-128"/>
                  <a:ea typeface="HGSｺﾞｼｯｸE" panose="020B0900000000000000" pitchFamily="50" charset="-128"/>
                </a:endParaRPr>
              </a:p>
            </p:txBody>
          </p:sp>
        </p:grpSp>
        <p:sp>
          <p:nvSpPr>
            <p:cNvPr id="22" name="正方形/長方形 21"/>
            <p:cNvSpPr/>
            <p:nvPr/>
          </p:nvSpPr>
          <p:spPr>
            <a:xfrm>
              <a:off x="1843678" y="1428947"/>
              <a:ext cx="3213724" cy="430887"/>
            </a:xfrm>
            <a:prstGeom prst="rect">
              <a:avLst/>
            </a:prstGeom>
          </p:spPr>
          <p:txBody>
            <a:bodyPr wrap="square">
              <a:spAutoFit/>
            </a:bodyPr>
            <a:lstStyle/>
            <a:p>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従業員の健康は企業の誇り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活気ある職場は社員の健康づくりから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46" name="正方形/長方形 45"/>
          <p:cNvSpPr/>
          <p:nvPr/>
        </p:nvSpPr>
        <p:spPr>
          <a:xfrm>
            <a:off x="2264610" y="9587072"/>
            <a:ext cx="2294613" cy="253663"/>
          </a:xfrm>
          <a:prstGeom prst="rect">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石油製品販売健康保険組合</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5733256" y="239459"/>
            <a:ext cx="778344" cy="276999"/>
          </a:xfrm>
          <a:prstGeom prst="rect">
            <a:avLst/>
          </a:prstGeom>
          <a:noFill/>
        </p:spPr>
        <p:txBody>
          <a:bodyPr wrap="square" rtlCol="0">
            <a:spAutoFit/>
          </a:bodyPr>
          <a:lstStyle/>
          <a:p>
            <a:r>
              <a:rPr kumimoji="1" lang="en-US" altLang="ja-JP" sz="1200" dirty="0">
                <a:latin typeface="ＭＳ Ｐ明朝" panose="02020600040205080304" pitchFamily="18" charset="-128"/>
                <a:ea typeface="ＭＳ Ｐ明朝" panose="02020600040205080304" pitchFamily="18" charset="-128"/>
              </a:rPr>
              <a:t>(</a:t>
            </a:r>
            <a:r>
              <a:rPr kumimoji="1" lang="ja-JP" altLang="en-US" sz="1200" dirty="0">
                <a:latin typeface="ＭＳ Ｐ明朝" panose="02020600040205080304" pitchFamily="18" charset="-128"/>
                <a:ea typeface="ＭＳ Ｐ明朝" panose="02020600040205080304" pitchFamily="18" charset="-128"/>
              </a:rPr>
              <a:t>様式１</a:t>
            </a:r>
            <a:r>
              <a:rPr kumimoji="1" lang="en-US" altLang="ja-JP" sz="1200" dirty="0">
                <a:latin typeface="ＭＳ Ｐ明朝" panose="02020600040205080304" pitchFamily="18" charset="-128"/>
                <a:ea typeface="ＭＳ Ｐ明朝" panose="02020600040205080304" pitchFamily="18" charset="-128"/>
              </a:rPr>
              <a:t>)</a:t>
            </a:r>
            <a:endParaRPr kumimoji="1" lang="ja-JP" altLang="en-US" sz="1200" dirty="0">
              <a:latin typeface="ＭＳ Ｐ明朝" panose="02020600040205080304" pitchFamily="18" charset="-128"/>
              <a:ea typeface="ＭＳ Ｐ明朝" panose="02020600040205080304" pitchFamily="18" charset="-128"/>
            </a:endParaRPr>
          </a:p>
        </p:txBody>
      </p:sp>
      <p:sp>
        <p:nvSpPr>
          <p:cNvPr id="75" name="正方形/長方形 74"/>
          <p:cNvSpPr/>
          <p:nvPr/>
        </p:nvSpPr>
        <p:spPr>
          <a:xfrm>
            <a:off x="2147044" y="4338792"/>
            <a:ext cx="3957333" cy="364726"/>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健診結果の活用をします。</a:t>
            </a:r>
            <a:endParaRPr kumimoji="1"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正方形/長方形 76"/>
          <p:cNvSpPr/>
          <p:nvPr/>
        </p:nvSpPr>
        <p:spPr>
          <a:xfrm>
            <a:off x="2147043" y="4703518"/>
            <a:ext cx="3335036"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健康づくり環境を整えます。</a:t>
            </a:r>
            <a:endParaRPr kumimoji="1"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正方形/長方形 77"/>
          <p:cNvSpPr/>
          <p:nvPr/>
        </p:nvSpPr>
        <p:spPr>
          <a:xfrm>
            <a:off x="2044942" y="5089010"/>
            <a:ext cx="4037094"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「食」に取組みます。</a:t>
            </a:r>
            <a:endParaRPr kumimoji="1"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正方形/長方形 78"/>
          <p:cNvSpPr/>
          <p:nvPr/>
        </p:nvSpPr>
        <p:spPr>
          <a:xfrm>
            <a:off x="2044942" y="5499735"/>
            <a:ext cx="4174469"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「運動」に取組みます。</a:t>
            </a:r>
            <a:endParaRPr kumimoji="1"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正方形/長方形 79"/>
          <p:cNvSpPr/>
          <p:nvPr/>
        </p:nvSpPr>
        <p:spPr>
          <a:xfrm>
            <a:off x="2044942" y="5871779"/>
            <a:ext cx="4156386"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「禁煙」に取組みます。</a:t>
            </a:r>
            <a:endParaRPr kumimoji="1"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正方形/長方形 80"/>
          <p:cNvSpPr/>
          <p:nvPr/>
        </p:nvSpPr>
        <p:spPr>
          <a:xfrm>
            <a:off x="2045314" y="6257117"/>
            <a:ext cx="4177214" cy="30535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心</a:t>
            </a:r>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の健康」に取組みます。</a:t>
            </a:r>
            <a:endParaRPr kumimoji="1"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a:xfrm>
            <a:off x="1549851" y="4528971"/>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800" dirty="0">
                <a:latin typeface="NSimSun" panose="02010609030101010101" pitchFamily="49" charset="-122"/>
                <a:ea typeface="NSimSun" panose="02010609030101010101" pitchFamily="49" charset="-122"/>
              </a:rPr>
              <a:t>☑</a:t>
            </a:r>
            <a:endParaRPr kumimoji="1" lang="en-US" altLang="ja-JP" sz="2800" dirty="0">
              <a:latin typeface="NSimSun" panose="02010609030101010101" pitchFamily="49" charset="-122"/>
              <a:ea typeface="NSimSun" panose="02010609030101010101" pitchFamily="49" charset="-122"/>
            </a:endParaRPr>
          </a:p>
        </p:txBody>
      </p:sp>
      <p:sp>
        <p:nvSpPr>
          <p:cNvPr id="47" name="正方形/長方形 46"/>
          <p:cNvSpPr/>
          <p:nvPr/>
        </p:nvSpPr>
        <p:spPr>
          <a:xfrm>
            <a:off x="1549852" y="4165266"/>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800" dirty="0">
                <a:latin typeface="NSimSun" panose="02010609030101010101" pitchFamily="49" charset="-122"/>
                <a:ea typeface="NSimSun" panose="02010609030101010101" pitchFamily="49" charset="-122"/>
              </a:rPr>
              <a:t>☑</a:t>
            </a:r>
            <a:endParaRPr kumimoji="1" lang="en-US" altLang="ja-JP" sz="2800" dirty="0">
              <a:latin typeface="NSimSun" panose="02010609030101010101" pitchFamily="49" charset="-122"/>
              <a:ea typeface="NSimSun" panose="02010609030101010101" pitchFamily="49" charset="-122"/>
            </a:endParaRPr>
          </a:p>
        </p:txBody>
      </p:sp>
      <p:sp>
        <p:nvSpPr>
          <p:cNvPr id="48" name="正方形/長方形 47"/>
          <p:cNvSpPr/>
          <p:nvPr/>
        </p:nvSpPr>
        <p:spPr>
          <a:xfrm>
            <a:off x="1549850" y="4901021"/>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800" dirty="0">
                <a:latin typeface="NSimSun" panose="02010609030101010101" pitchFamily="49" charset="-122"/>
                <a:ea typeface="NSimSun" panose="02010609030101010101" pitchFamily="49" charset="-122"/>
              </a:rPr>
              <a:t>☑</a:t>
            </a:r>
            <a:endParaRPr kumimoji="1" lang="en-US" altLang="ja-JP" sz="2800" dirty="0">
              <a:latin typeface="NSimSun" panose="02010609030101010101" pitchFamily="49" charset="-122"/>
              <a:ea typeface="NSimSun" panose="02010609030101010101" pitchFamily="49" charset="-122"/>
            </a:endParaRPr>
          </a:p>
        </p:txBody>
      </p:sp>
      <p:sp>
        <p:nvSpPr>
          <p:cNvPr id="49" name="正方形/長方形 48"/>
          <p:cNvSpPr/>
          <p:nvPr/>
        </p:nvSpPr>
        <p:spPr>
          <a:xfrm>
            <a:off x="1549849" y="5303545"/>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800" dirty="0">
                <a:latin typeface="NSimSun" panose="02010609030101010101" pitchFamily="49" charset="-122"/>
                <a:ea typeface="NSimSun" panose="02010609030101010101" pitchFamily="49" charset="-122"/>
              </a:rPr>
              <a:t>☑</a:t>
            </a:r>
            <a:endParaRPr kumimoji="1" lang="en-US" altLang="ja-JP" sz="2800" dirty="0">
              <a:latin typeface="NSimSun" panose="02010609030101010101" pitchFamily="49" charset="-122"/>
              <a:ea typeface="NSimSun" panose="02010609030101010101" pitchFamily="49" charset="-122"/>
            </a:endParaRPr>
          </a:p>
        </p:txBody>
      </p:sp>
      <p:sp>
        <p:nvSpPr>
          <p:cNvPr id="50" name="正方形/長方形 49"/>
          <p:cNvSpPr/>
          <p:nvPr/>
        </p:nvSpPr>
        <p:spPr>
          <a:xfrm>
            <a:off x="1549848" y="5676584"/>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800" dirty="0">
                <a:latin typeface="NSimSun" panose="02010609030101010101" pitchFamily="49" charset="-122"/>
                <a:ea typeface="NSimSun" panose="02010609030101010101" pitchFamily="49" charset="-122"/>
              </a:rPr>
              <a:t>☑</a:t>
            </a:r>
            <a:endParaRPr kumimoji="1" lang="en-US" altLang="ja-JP" sz="2800" dirty="0">
              <a:latin typeface="NSimSun" panose="02010609030101010101" pitchFamily="49" charset="-122"/>
              <a:ea typeface="NSimSun" panose="02010609030101010101" pitchFamily="49" charset="-122"/>
            </a:endParaRPr>
          </a:p>
        </p:txBody>
      </p:sp>
      <p:sp>
        <p:nvSpPr>
          <p:cNvPr id="52" name="正方形/長方形 51"/>
          <p:cNvSpPr/>
          <p:nvPr/>
        </p:nvSpPr>
        <p:spPr>
          <a:xfrm>
            <a:off x="1549847" y="6054659"/>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800" dirty="0">
                <a:latin typeface="NSimSun" panose="02010609030101010101" pitchFamily="49" charset="-122"/>
                <a:ea typeface="NSimSun" panose="02010609030101010101" pitchFamily="49" charset="-122"/>
              </a:rPr>
              <a:t>☑</a:t>
            </a:r>
            <a:endParaRPr kumimoji="1" lang="en-US" altLang="ja-JP" sz="2800" dirty="0">
              <a:latin typeface="NSimSun" panose="02010609030101010101" pitchFamily="49" charset="-122"/>
              <a:ea typeface="NSimSun" panose="02010609030101010101" pitchFamily="49" charset="-122"/>
            </a:endParaRPr>
          </a:p>
        </p:txBody>
      </p:sp>
    </p:spTree>
    <p:extLst>
      <p:ext uri="{BB962C8B-B14F-4D97-AF65-F5344CB8AC3E}">
        <p14:creationId xmlns:p14="http://schemas.microsoft.com/office/powerpoint/2010/main" val="4179602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262697" y="1424608"/>
            <a:ext cx="6357598" cy="792089"/>
          </a:xfrm>
          <a:prstGeom prst="rect">
            <a:avLst/>
          </a:prstGeom>
          <a:ln w="12700">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300" b="1" dirty="0"/>
              <a:t>事業主が「健康企業宣言」をすることで、従業員と</a:t>
            </a:r>
            <a:r>
              <a:rPr lang="ja-JP" altLang="en-US" sz="1300" b="1" dirty="0"/>
              <a:t>一体となって健康づくりに取り組める</a:t>
            </a:r>
            <a:endParaRPr lang="en-US" altLang="ja-JP" sz="1300" b="1" dirty="0"/>
          </a:p>
          <a:p>
            <a:pPr algn="ctr"/>
            <a:endParaRPr lang="en-US" altLang="ja-JP" sz="800" dirty="0"/>
          </a:p>
          <a:p>
            <a:pPr algn="ctr"/>
            <a:r>
              <a:rPr lang="ja-JP" altLang="en-US" sz="2000" u="sng" dirty="0"/>
              <a:t>従業員の健康への投資は企業の利益の向上につながる</a:t>
            </a:r>
            <a:endParaRPr lang="en-US" altLang="ja-JP" sz="2000" u="sng" dirty="0"/>
          </a:p>
        </p:txBody>
      </p:sp>
      <p:grpSp>
        <p:nvGrpSpPr>
          <p:cNvPr id="5" name="グループ化 4"/>
          <p:cNvGrpSpPr/>
          <p:nvPr/>
        </p:nvGrpSpPr>
        <p:grpSpPr>
          <a:xfrm>
            <a:off x="283401" y="2383210"/>
            <a:ext cx="6287310" cy="6746254"/>
            <a:chOff x="238034" y="2072680"/>
            <a:chExt cx="6287310" cy="6840760"/>
          </a:xfrm>
        </p:grpSpPr>
        <p:sp>
          <p:nvSpPr>
            <p:cNvPr id="4" name="角丸四角形 3"/>
            <p:cNvSpPr/>
            <p:nvPr/>
          </p:nvSpPr>
          <p:spPr>
            <a:xfrm>
              <a:off x="238034" y="2072680"/>
              <a:ext cx="6287310" cy="6840760"/>
            </a:xfrm>
            <a:prstGeom prst="roundRect">
              <a:avLst>
                <a:gd name="adj" fmla="val 3439"/>
              </a:avLst>
            </a:prstGeom>
            <a:solidFill>
              <a:schemeClr val="bg1"/>
            </a:solid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コンテンツ プレースホルダー 2"/>
            <p:cNvSpPr txBox="1">
              <a:spLocks/>
            </p:cNvSpPr>
            <p:nvPr/>
          </p:nvSpPr>
          <p:spPr>
            <a:xfrm>
              <a:off x="410930" y="3008784"/>
              <a:ext cx="6036139" cy="5831639"/>
            </a:xfrm>
            <a:prstGeom prst="rect">
              <a:avLst/>
            </a:prstGeom>
            <a:noFill/>
            <a:ln w="6350">
              <a:noFill/>
            </a:ln>
          </p:spPr>
          <p:txBody>
            <a:bodyPr vert="horz" lIns="0" tIns="0" rIns="0" bIns="0" rtlCol="0" anchor="t"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従業員が健康でないと、企業も実力を発揮できません、従業員の健康管理は、企業のリスク管理でもあります。</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企業で健康づくりをすることで、リスク低減が期待できます。</a:t>
              </a:r>
              <a:b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健康企業宣言</a:t>
              </a:r>
              <a:r>
                <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エントリー事業所には「宣言の証」を送付します。</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また、ホームページで取組みを公表、さらに、認定証を贈呈した事業所は健康づくりに取組み認定を受けた企業としてホームページで紹介します。</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ステップ１</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では、健康経営を行うために職場の健康づくりに取組む環境を整えます。健康企業宣言取組み内容をクリアすると、健康保険組合連合会東京連合会より健康優良企業として「銀の認定証」を贈呈します。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ステップ２</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では、職場の健康経営・健康づくりをさらに進め、安全衛生にも取組みます。健康企業宣言取組み内容をクリアすると、健康企業宣言東京推進協議会より健康優良企業として「金の認定証」を贈呈します。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320038" y="2216696"/>
              <a:ext cx="6119416" cy="5040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nchorCtr="1"/>
            <a:lstStyle/>
            <a:p>
              <a:pPr algn="ct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健康企業宣言に取組むメリット　</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　</a:t>
              </a:r>
            </a:p>
          </p:txBody>
        </p:sp>
        <p:cxnSp>
          <p:nvCxnSpPr>
            <p:cNvPr id="3" name="直線コネクタ 2"/>
            <p:cNvCxnSpPr/>
            <p:nvPr/>
          </p:nvCxnSpPr>
          <p:spPr>
            <a:xfrm>
              <a:off x="410930" y="2792760"/>
              <a:ext cx="597039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11"/>
          <p:cNvGrpSpPr/>
          <p:nvPr/>
        </p:nvGrpSpPr>
        <p:grpSpPr>
          <a:xfrm>
            <a:off x="403326" y="344488"/>
            <a:ext cx="6047459" cy="946723"/>
            <a:chOff x="464141" y="1428947"/>
            <a:chExt cx="6047459" cy="946723"/>
          </a:xfrm>
        </p:grpSpPr>
        <p:sp>
          <p:nvSpPr>
            <p:cNvPr id="14" name="角丸四角形 13"/>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a:solidFill>
                    <a:sysClr val="windowText" lastClr="000000"/>
                  </a:solidFill>
                  <a:latin typeface="HGPｺﾞｼｯｸE" panose="020B0900000000000000" pitchFamily="50" charset="-128"/>
                  <a:ea typeface="HGPｺﾞｼｯｸE" panose="020B0900000000000000" pitchFamily="50" charset="-128"/>
                </a:rPr>
                <a:t>健康企業宣言</a:t>
              </a:r>
              <a:r>
                <a:rPr lang="ja-JP" altLang="en-US" sz="2800" dirty="0">
                  <a:solidFill>
                    <a:sysClr val="windowText" lastClr="000000"/>
                  </a:solidFill>
                  <a:latin typeface="HGPｺﾞｼｯｸE" panose="020B0900000000000000" pitchFamily="50" charset="-128"/>
                  <a:ea typeface="HGPｺﾞｼｯｸE" panose="020B0900000000000000" pitchFamily="50" charset="-128"/>
                </a:rPr>
                <a:t>Ｓｔｅｐ１</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sp>
          <p:nvSpPr>
            <p:cNvPr id="15" name="正方形/長方形 14"/>
            <p:cNvSpPr/>
            <p:nvPr/>
          </p:nvSpPr>
          <p:spPr>
            <a:xfrm>
              <a:off x="1545599" y="1428947"/>
              <a:ext cx="3888432" cy="430887"/>
            </a:xfrm>
            <a:prstGeom prst="rect">
              <a:avLst/>
            </a:prstGeom>
          </p:spPr>
          <p:txBody>
            <a:bodyPr wrap="square">
              <a:spAutoFit/>
            </a:bodyPr>
            <a:lstStyle/>
            <a:p>
              <a:pPr algn="ct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従業員の健康は企業の誇り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pPr algn="ct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活気ある職場は従業員の健康づくりから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13" name="正方形/長方形 12"/>
          <p:cNvSpPr/>
          <p:nvPr/>
        </p:nvSpPr>
        <p:spPr>
          <a:xfrm>
            <a:off x="2316701" y="9343538"/>
            <a:ext cx="2310309" cy="305350"/>
          </a:xfrm>
          <a:prstGeom prst="rect">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石油製品販売健康保険組合</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角丸四角形 15"/>
          <p:cNvSpPr/>
          <p:nvPr/>
        </p:nvSpPr>
        <p:spPr>
          <a:xfrm>
            <a:off x="365405" y="6825208"/>
            <a:ext cx="6127031" cy="2240685"/>
          </a:xfrm>
          <a:prstGeom prst="roundRect">
            <a:avLst>
              <a:gd name="adj" fmla="val 12577"/>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r>
              <a:rPr lang="en-US" altLang="ja-JP" sz="1100" dirty="0">
                <a:solidFill>
                  <a:schemeClr val="tx1"/>
                </a:solidFill>
                <a:latin typeface="+mn-ea"/>
              </a:rPr>
              <a:t>※</a:t>
            </a:r>
            <a:r>
              <a:rPr lang="ja-JP" altLang="en-US" sz="1100" b="1" dirty="0">
                <a:solidFill>
                  <a:schemeClr val="tx1"/>
                </a:solidFill>
                <a:latin typeface="+mn-ea"/>
              </a:rPr>
              <a:t>健康企業宣言東京推進協議会とは、</a:t>
            </a:r>
            <a:r>
              <a:rPr lang="ja-JP" altLang="ja-JP" sz="1100" dirty="0">
                <a:solidFill>
                  <a:schemeClr val="tx1"/>
                </a:solidFill>
                <a:latin typeface="+mn-ea"/>
              </a:rPr>
              <a:t>東京都内の中小企業による健康経営・健康づくりの取組みを支援・普及・促進し、健康企業宣言</a:t>
            </a:r>
            <a:r>
              <a:rPr lang="ja-JP" altLang="en-US" sz="1100" dirty="0">
                <a:solidFill>
                  <a:schemeClr val="tx1"/>
                </a:solidFill>
                <a:latin typeface="+mn-ea"/>
              </a:rPr>
              <a:t>に取り組む</a:t>
            </a:r>
            <a:r>
              <a:rPr lang="ja-JP" altLang="ja-JP" sz="1100" dirty="0">
                <a:solidFill>
                  <a:schemeClr val="tx1"/>
                </a:solidFill>
                <a:latin typeface="+mn-ea"/>
              </a:rPr>
              <a:t>企業等に対して、健康優良企業として認定することを目的と</a:t>
            </a:r>
            <a:r>
              <a:rPr lang="ja-JP" altLang="en-US" sz="1100" dirty="0">
                <a:solidFill>
                  <a:schemeClr val="tx1"/>
                </a:solidFill>
                <a:latin typeface="+mn-ea"/>
              </a:rPr>
              <a:t>しています。</a:t>
            </a:r>
            <a:endParaRPr lang="en-US" altLang="ja-JP" sz="1100" dirty="0">
              <a:solidFill>
                <a:schemeClr val="tx1"/>
              </a:solidFill>
              <a:latin typeface="+mn-ea"/>
            </a:endParaRPr>
          </a:p>
          <a:p>
            <a:r>
              <a:rPr lang="ja-JP" altLang="en-US" sz="1100" dirty="0">
                <a:solidFill>
                  <a:schemeClr val="tx1"/>
                </a:solidFill>
                <a:latin typeface="+mn-ea"/>
              </a:rPr>
              <a:t>　参加機関</a:t>
            </a:r>
            <a:endParaRPr lang="en-US" altLang="ja-JP" sz="1100" dirty="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医療保険者</a:t>
            </a:r>
            <a:r>
              <a:rPr lang="en-US" altLang="ja-JP" sz="1100" dirty="0">
                <a:solidFill>
                  <a:schemeClr val="tx1"/>
                </a:solidFill>
                <a:latin typeface="+mn-ea"/>
              </a:rPr>
              <a:t>】	</a:t>
            </a:r>
            <a:r>
              <a:rPr lang="ja-JP" altLang="en-US" sz="1100" dirty="0">
                <a:solidFill>
                  <a:schemeClr val="tx1"/>
                </a:solidFill>
                <a:latin typeface="+mn-ea"/>
              </a:rPr>
              <a:t>健康保険組合連合会東京連合会、全国健康保険協会東京支部</a:t>
            </a:r>
            <a:endParaRPr lang="en-US" altLang="ja-JP" sz="1100" dirty="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経済団体</a:t>
            </a:r>
            <a:r>
              <a:rPr lang="en-US" altLang="ja-JP" sz="1100" dirty="0">
                <a:solidFill>
                  <a:schemeClr val="tx1"/>
                </a:solidFill>
                <a:latin typeface="+mn-ea"/>
              </a:rPr>
              <a:t>】	</a:t>
            </a:r>
            <a:r>
              <a:rPr lang="ja-JP" altLang="en-US" sz="1100" dirty="0">
                <a:solidFill>
                  <a:schemeClr val="tx1"/>
                </a:solidFill>
                <a:latin typeface="+mn-ea"/>
              </a:rPr>
              <a:t>東京都商工会連合会、東京商工会議所、東京都商工会議所連合会</a:t>
            </a:r>
            <a:endParaRPr lang="en-US" altLang="ja-JP" sz="1100" dirty="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自治体</a:t>
            </a:r>
            <a:r>
              <a:rPr lang="en-US" altLang="ja-JP" sz="1100" dirty="0">
                <a:solidFill>
                  <a:schemeClr val="tx1"/>
                </a:solidFill>
                <a:latin typeface="+mn-ea"/>
              </a:rPr>
              <a:t>】	</a:t>
            </a:r>
            <a:r>
              <a:rPr lang="ja-JP" altLang="en-US" sz="1100" dirty="0">
                <a:solidFill>
                  <a:schemeClr val="tx1"/>
                </a:solidFill>
                <a:latin typeface="+mn-ea"/>
              </a:rPr>
              <a:t>東京都</a:t>
            </a:r>
            <a:endParaRPr lang="en-US" altLang="ja-JP" sz="1100" dirty="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関係団体</a:t>
            </a:r>
            <a:r>
              <a:rPr lang="en-US" altLang="ja-JP" sz="1100" dirty="0">
                <a:solidFill>
                  <a:schemeClr val="tx1"/>
                </a:solidFill>
                <a:latin typeface="+mn-ea"/>
              </a:rPr>
              <a:t>】	</a:t>
            </a:r>
            <a:r>
              <a:rPr lang="ja-JP" altLang="en-US" sz="1100" dirty="0">
                <a:solidFill>
                  <a:schemeClr val="tx1"/>
                </a:solidFill>
                <a:latin typeface="+mn-ea"/>
              </a:rPr>
              <a:t>東京都医師会、東京都歯科医師会、東京都薬剤師会、</a:t>
            </a:r>
            <a:endParaRPr lang="en-US" altLang="ja-JP" sz="1100" dirty="0">
              <a:solidFill>
                <a:schemeClr val="tx1"/>
              </a:solidFill>
              <a:latin typeface="+mn-ea"/>
            </a:endParaRPr>
          </a:p>
          <a:p>
            <a:r>
              <a:rPr lang="en-US" altLang="ja-JP" sz="1100" dirty="0">
                <a:solidFill>
                  <a:schemeClr val="tx1"/>
                </a:solidFill>
                <a:latin typeface="+mn-ea"/>
              </a:rPr>
              <a:t>	</a:t>
            </a:r>
            <a:r>
              <a:rPr lang="ja-JP" altLang="en-US" sz="1100" dirty="0">
                <a:solidFill>
                  <a:schemeClr val="tx1"/>
                </a:solidFill>
                <a:latin typeface="+mn-ea"/>
              </a:rPr>
              <a:t>東京都社会保険労務士会、東京都中小企業診断士協会、</a:t>
            </a:r>
            <a:endParaRPr lang="en-US" altLang="ja-JP" sz="1100" dirty="0">
              <a:solidFill>
                <a:schemeClr val="tx1"/>
              </a:solidFill>
              <a:latin typeface="+mn-ea"/>
            </a:endParaRPr>
          </a:p>
          <a:p>
            <a:pPr marL="7938" indent="677863"/>
            <a:r>
              <a:rPr lang="en-US" altLang="ja-JP" sz="1100" dirty="0">
                <a:solidFill>
                  <a:schemeClr val="tx1"/>
                </a:solidFill>
                <a:latin typeface="+mn-ea"/>
              </a:rPr>
              <a:t>	</a:t>
            </a:r>
            <a:r>
              <a:rPr lang="ja-JP" altLang="en-US" sz="1100" dirty="0">
                <a:solidFill>
                  <a:schemeClr val="tx1"/>
                </a:solidFill>
                <a:latin typeface="+mn-ea"/>
              </a:rPr>
              <a:t>東京都総合健康保険組合協議会、東京都総合組合保健施設振興協会</a:t>
            </a:r>
            <a:endParaRPr lang="en-US" altLang="ja-JP" sz="1100" dirty="0">
              <a:solidFill>
                <a:schemeClr val="tx1"/>
              </a:solidFill>
              <a:latin typeface="+mn-ea"/>
            </a:endParaRPr>
          </a:p>
        </p:txBody>
      </p:sp>
    </p:spTree>
    <p:extLst>
      <p:ext uri="{BB962C8B-B14F-4D97-AF65-F5344CB8AC3E}">
        <p14:creationId xmlns:p14="http://schemas.microsoft.com/office/powerpoint/2010/main" val="176489822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4175</TotalTime>
  <Words>615</Words>
  <Application>Microsoft Office PowerPoint</Application>
  <PresentationFormat>A4 210 x 297 mm</PresentationFormat>
  <Paragraphs>73</Paragraphs>
  <Slides>2</Slides>
  <Notes>2</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HGPｺﾞｼｯｸE</vt:lpstr>
      <vt:lpstr>HGPｺﾞｼｯｸM</vt:lpstr>
      <vt:lpstr>HGP創英角ｺﾞｼｯｸUB</vt:lpstr>
      <vt:lpstr>HGSｺﾞｼｯｸE</vt:lpstr>
      <vt:lpstr>HGSｺﾞｼｯｸM</vt:lpstr>
      <vt:lpstr>ＭＳ Ｐゴシック</vt:lpstr>
      <vt:lpstr>ＭＳ Ｐ明朝</vt:lpstr>
      <vt:lpstr>NSimSun</vt:lpstr>
      <vt:lpstr>メイリオ</vt:lpstr>
      <vt:lpstr>Arial</vt:lpstr>
      <vt:lpstr>Calibri</vt:lpstr>
      <vt:lpstr>Office ​​テーマ</vt:lpstr>
      <vt:lpstr>PowerPoint プレゼンテーション</vt:lpstr>
      <vt:lpstr>PowerPoint プレゼンテーション</vt:lpstr>
    </vt:vector>
  </TitlesOfParts>
  <Company>全国健康保険協会</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関口　有紀</dc:creator>
  <cp:lastModifiedBy>kenpo</cp:lastModifiedBy>
  <cp:revision>251</cp:revision>
  <cp:lastPrinted>2019-06-19T07:11:20Z</cp:lastPrinted>
  <dcterms:created xsi:type="dcterms:W3CDTF">2015-09-07T23:26:23Z</dcterms:created>
  <dcterms:modified xsi:type="dcterms:W3CDTF">2022-09-05T05:51:57Z</dcterms:modified>
</cp:coreProperties>
</file>